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6"/>
    <p:sldMasterId id="2147483673" r:id="rId7"/>
    <p:sldMasterId id="2147483674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</p:sldIdLst>
  <p:sldSz cy="5143500" cx="9144000"/>
  <p:notesSz cx="6858000" cy="9144000"/>
  <p:embeddedFontLst>
    <p:embeddedFont>
      <p:font typeface="Roboto Slab"/>
      <p:regular r:id="rId52"/>
      <p:bold r:id="rId53"/>
    </p:embeddedFont>
    <p:embeddedFont>
      <p:font typeface="Roboto Slab Light"/>
      <p:regular r:id="rId54"/>
      <p:bold r:id="rId55"/>
    </p:embeddedFont>
    <p:embeddedFont>
      <p:font typeface="Robot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8" name="Andrew Roac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6CD922F-323F-41B4-B76D-F4BD3C639572}">
  <a:tblStyle styleId="{36CD922F-323F-41B4-B76D-F4BD3C6395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slideMaster" Target="slideMasters/slideMaster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font" Target="fonts/RobotoSlab-bold.fntdata"/><Relationship Id="rId52" Type="http://schemas.openxmlformats.org/officeDocument/2006/relationships/font" Target="fonts/RobotoSlab-regular.fntdata"/><Relationship Id="rId11" Type="http://schemas.openxmlformats.org/officeDocument/2006/relationships/slide" Target="slides/slide2.xml"/><Relationship Id="rId55" Type="http://schemas.openxmlformats.org/officeDocument/2006/relationships/font" Target="fonts/RobotoSlabLight-bold.fntdata"/><Relationship Id="rId10" Type="http://schemas.openxmlformats.org/officeDocument/2006/relationships/slide" Target="slides/slide1.xml"/><Relationship Id="rId54" Type="http://schemas.openxmlformats.org/officeDocument/2006/relationships/font" Target="fonts/RobotoSlabLight-regular.fntdata"/><Relationship Id="rId13" Type="http://schemas.openxmlformats.org/officeDocument/2006/relationships/slide" Target="slides/slide4.xml"/><Relationship Id="rId57" Type="http://schemas.openxmlformats.org/officeDocument/2006/relationships/font" Target="fonts/Roboto-bold.fntdata"/><Relationship Id="rId12" Type="http://schemas.openxmlformats.org/officeDocument/2006/relationships/slide" Target="slides/slide3.xml"/><Relationship Id="rId56" Type="http://schemas.openxmlformats.org/officeDocument/2006/relationships/font" Target="fonts/Roboto-regular.fntdata"/><Relationship Id="rId15" Type="http://schemas.openxmlformats.org/officeDocument/2006/relationships/slide" Target="slides/slide6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5.xml"/><Relationship Id="rId58" Type="http://schemas.openxmlformats.org/officeDocument/2006/relationships/font" Target="fonts/Roboto-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7-29T19:59:59.802">
    <p:pos x="6000" y="0"/>
    <p:text>Are we switching from EAGLE to KiCAD? We would have to change a lot of things, unfortunately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7-29T20:02:45.610">
    <p:pos x="6000" y="0"/>
    <p:text>Update each teams' page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2-07-29T20:02:31.861">
    <p:pos x="6000" y="0"/>
    <p:text>Update each teams' page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2-07-29T20:02:57.849">
    <p:pos x="6000" y="0"/>
    <p:text>Update each teams' page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2-07-29T20:03:07.709">
    <p:pos x="6000" y="0"/>
    <p:text>Update each teams' page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2-07-29T20:18:06.428">
    <p:pos x="6000" y="0"/>
    <p:text>Although this is old, I think it should be fine to convey the point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2-07-29T20:33:53.246">
    <p:pos x="6000" y="0"/>
    <p:text>Maybe add another slide for how to use a multimeter?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2-07-29T20:38:41.939">
    <p:pos x="6000" y="0"/>
    <p:text>Perhaps add slides about where to use each of these components? Where to use each of these components is more important than definitions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7ac5a38e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7ac5a38e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57ac5a38e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471412e8e_4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471412e8e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471412e8e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471412e8e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471412e8e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471412e8e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471412e8e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471412e8e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471412e8e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471412e8e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471412e8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471412e8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471412e8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471412e8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471412e8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471412e8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471412e8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471412e8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85ea879d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85ea879d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7e5b368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7e5b368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85ea879d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85ea879d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471412e8e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471412e8e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471412e8e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471412e8e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471412e8e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471412e8e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8e4eae5b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8e4eae5b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8e4eae5b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98e4eae5b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8e4eae5b7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98e4eae5b7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Vcc / Vee is older terminology. CC stands for “common collector”, EE stands for “emitter”.</a:t>
            </a:r>
            <a:br>
              <a:rPr lang="en"/>
            </a:br>
            <a:r>
              <a:rPr lang="en"/>
              <a:t>Vdd / Vss is newer terminology. DD stands for “drain”, SS stands for “source”.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is an emitter / source for negative charges (electrons).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Voltage is a collector / drain for the negative charges (electrons).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Remembering these is important for reading datasheets.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94b606e4ca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94b606e4ca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Mainly be measuring DC voltage - this comes from batteries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Continuity is measuring the resistance between two points - for example if you want to check if you’re shorting power and 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4b606e4ca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4b606e4ca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Ohm’s law relates current to voltage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is the rate of flow of electrically charged particles (measured in amps)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Voltage is the difference in electric potential between two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Resistance is opposition to flow of current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98e4eae5b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98e4eae5b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471412e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471412e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b1f538c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b1f538c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8e4eae5b7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8e4eae5b7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4b606e4ca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94b606e4c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9971f699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9971f699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f4853413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ef4853413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cb1f538cc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cb1f538cc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f4853413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ef4853413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Resistors add resistance into a circuit - reducing current flow. Can also divide voltage.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Capacitors - stores electric energy, can charge and discharge, larger the capacitance the more it can 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b1f538cc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b1f538cc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ef4853413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ef4853413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Resistors add resistance into a circuit - reducing current flow. Can also divide voltage.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Capacitors - stores electric energy, can charge and discharge, larger the capacitance the more it can 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be1389b9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be1389b9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Resistors add resistance into a circuit - reducing current flow. Can also divide voltage.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Capacitors - stores electric energy, can charge and discharge, larger the capacitance the more it can 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f2cd56cc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f2cd56cc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4b606e4ca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4b606e4ca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0e2b8be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f0e2b8be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94b606e4c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94b606e4c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diodes - allow the flow of current in one direction only from anode to cathode, leds are an example which is why their polarity matters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Fuse - provides overcurrent protection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471412e8e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471412e8e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471412e8e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471412e8e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471412e8e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471412e8e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471412e8e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471412e8e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471412e8e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9471412e8e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i="0" sz="36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685800"/>
            <a:ext cx="1828800" cy="304495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7200" y="685800"/>
            <a:ext cx="5257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453300" y="2057400"/>
            <a:ext cx="525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0" name="Google Shape;60;p15"/>
          <p:cNvSpPr/>
          <p:nvPr/>
        </p:nvSpPr>
        <p:spPr>
          <a:xfrm>
            <a:off x="0" y="3493008"/>
            <a:ext cx="9144000" cy="16458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 txBox="1"/>
          <p:nvPr/>
        </p:nvSpPr>
        <p:spPr>
          <a:xfrm>
            <a:off x="365760" y="4572000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www.robojackets.org</a:t>
            </a:r>
            <a:endParaRPr i="1" sz="18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5000" y="0"/>
            <a:ext cx="27432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886200"/>
            <a:ext cx="5257799" cy="583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i="0" sz="3600" u="none" cap="none" strike="noStrike"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7" name="Google Shape;67;p16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X2">
  <p:cSld name="OBJECT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457200" y="1371594"/>
            <a:ext cx="4005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i="0" sz="3600" u="none" cap="none" strike="noStrike"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2" name="Google Shape;72;p17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462200" y="1371594"/>
            <a:ext cx="4005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USTOM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0" y="0"/>
            <a:ext cx="3538800" cy="51480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457200" y="685800"/>
            <a:ext cx="23493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" type="subTitle"/>
          </p:nvPr>
        </p:nvSpPr>
        <p:spPr>
          <a:xfrm>
            <a:off x="457200" y="3200400"/>
            <a:ext cx="2349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pic>
        <p:nvPicPr>
          <p:cNvPr id="79" name="Google Shape;7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oboto Slab"/>
              <a:buNone/>
              <a:defRPr i="0" sz="45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Roboto"/>
              <a:buNone/>
              <a:defRPr b="1" i="0" sz="15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Roboto"/>
              <a:buNone/>
              <a:defRPr b="1" i="0" sz="135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20"/>
          <p:cNvSpPr/>
          <p:nvPr/>
        </p:nvSpPr>
        <p:spPr>
          <a:xfrm>
            <a:off x="0" y="4130376"/>
            <a:ext cx="9144000" cy="10131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0525" y="4419854"/>
            <a:ext cx="4292375" cy="4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75" y="576724"/>
            <a:ext cx="1667949" cy="283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">
  <p:cSld name="CUSTOM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305675" y="733169"/>
            <a:ext cx="5970000" cy="13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1" type="subTitle"/>
          </p:nvPr>
        </p:nvSpPr>
        <p:spPr>
          <a:xfrm>
            <a:off x="301025" y="2155263"/>
            <a:ext cx="80715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21"/>
          <p:cNvSpPr/>
          <p:nvPr/>
        </p:nvSpPr>
        <p:spPr>
          <a:xfrm>
            <a:off x="0" y="3449500"/>
            <a:ext cx="9144000" cy="16941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1025" y="3888375"/>
            <a:ext cx="4746900" cy="5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/>
          <p:nvPr/>
        </p:nvSpPr>
        <p:spPr>
          <a:xfrm>
            <a:off x="224825" y="4527850"/>
            <a:ext cx="37149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www.robojackets.org</a:t>
            </a:r>
            <a:endParaRPr sz="1700">
              <a:solidFill>
                <a:schemeClr val="lt2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143" y="130374"/>
            <a:ext cx="2728958" cy="46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i="0" sz="4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9" name="Google Shape;99;p22"/>
          <p:cNvSpPr/>
          <p:nvPr/>
        </p:nvSpPr>
        <p:spPr>
          <a:xfrm>
            <a:off x="0" y="0"/>
            <a:ext cx="9144000" cy="8259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7525" y="243851"/>
            <a:ext cx="3025476" cy="3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628650" y="1421344"/>
            <a:ext cx="39102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3" name="Google Shape;103;p23"/>
          <p:cNvSpPr txBox="1"/>
          <p:nvPr>
            <p:ph idx="2" type="body"/>
          </p:nvPr>
        </p:nvSpPr>
        <p:spPr>
          <a:xfrm>
            <a:off x="4605139" y="1421344"/>
            <a:ext cx="39102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i="0" sz="2800" u="none" cap="none" strike="noStrike">
                <a:solidFill>
                  <a:schemeClr val="dk1"/>
                </a:solidFill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23"/>
          <p:cNvSpPr txBox="1"/>
          <p:nvPr>
            <p:ph type="title"/>
          </p:nvPr>
        </p:nvSpPr>
        <p:spPr>
          <a:xfrm>
            <a:off x="628650" y="273844"/>
            <a:ext cx="72093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i="0" sz="4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type="title"/>
          </p:nvPr>
        </p:nvSpPr>
        <p:spPr>
          <a:xfrm>
            <a:off x="628650" y="273844"/>
            <a:ext cx="72093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i="0" sz="4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USTOM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/>
          <p:nvPr/>
        </p:nvSpPr>
        <p:spPr>
          <a:xfrm>
            <a:off x="0" y="-6700"/>
            <a:ext cx="2797500" cy="5143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5"/>
          <p:cNvSpPr txBox="1"/>
          <p:nvPr>
            <p:ph type="title"/>
          </p:nvPr>
        </p:nvSpPr>
        <p:spPr>
          <a:xfrm>
            <a:off x="224100" y="1217700"/>
            <a:ext cx="23493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idx="1" type="subTitle"/>
          </p:nvPr>
        </p:nvSpPr>
        <p:spPr>
          <a:xfrm>
            <a:off x="224100" y="3113550"/>
            <a:ext cx="2349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i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i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i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i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i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i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i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i="1"/>
            </a:lvl9pPr>
          </a:lstStyle>
          <a:p/>
        </p:txBody>
      </p:sp>
      <p:pic>
        <p:nvPicPr>
          <p:cNvPr id="111" name="Google Shape;11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4100" y="285725"/>
            <a:ext cx="2349276" cy="2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USTOM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idx="1" type="subTitle"/>
          </p:nvPr>
        </p:nvSpPr>
        <p:spPr>
          <a:xfrm>
            <a:off x="628650" y="1421344"/>
            <a:ext cx="3910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2" type="body"/>
          </p:nvPr>
        </p:nvSpPr>
        <p:spPr>
          <a:xfrm>
            <a:off x="628650" y="1884169"/>
            <a:ext cx="39102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" name="Google Shape;115;p26"/>
          <p:cNvSpPr txBox="1"/>
          <p:nvPr>
            <p:ph type="title"/>
          </p:nvPr>
        </p:nvSpPr>
        <p:spPr>
          <a:xfrm>
            <a:off x="628650" y="273844"/>
            <a:ext cx="72093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i="0" sz="4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6" name="Google Shape;116;p26"/>
          <p:cNvSpPr txBox="1"/>
          <p:nvPr>
            <p:ph idx="3" type="subTitle"/>
          </p:nvPr>
        </p:nvSpPr>
        <p:spPr>
          <a:xfrm>
            <a:off x="4605150" y="1421344"/>
            <a:ext cx="3910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4" type="body"/>
          </p:nvPr>
        </p:nvSpPr>
        <p:spPr>
          <a:xfrm>
            <a:off x="4605150" y="1884169"/>
            <a:ext cx="4149000" cy="27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26"/>
          <p:cNvSpPr/>
          <p:nvPr/>
        </p:nvSpPr>
        <p:spPr>
          <a:xfrm>
            <a:off x="0" y="4408313"/>
            <a:ext cx="9144000" cy="89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4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628650" y="273844"/>
            <a:ext cx="78867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i="0" sz="4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628650" y="1421344"/>
            <a:ext cx="78867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2.xml"/><Relationship Id="rId4" Type="http://schemas.openxmlformats.org/officeDocument/2006/relationships/image" Target="../media/image8.png"/><Relationship Id="rId5" Type="http://schemas.openxmlformats.org/officeDocument/2006/relationships/image" Target="../media/image10.jpg"/><Relationship Id="rId6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3.xml"/><Relationship Id="rId4" Type="http://schemas.openxmlformats.org/officeDocument/2006/relationships/image" Target="../media/image25.jpg"/><Relationship Id="rId5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4.xml"/><Relationship Id="rId4" Type="http://schemas.openxmlformats.org/officeDocument/2006/relationships/image" Target="../media/image38.jpg"/><Relationship Id="rId5" Type="http://schemas.openxmlformats.org/officeDocument/2006/relationships/image" Target="../media/image14.png"/><Relationship Id="rId6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5.xml"/><Relationship Id="rId4" Type="http://schemas.openxmlformats.org/officeDocument/2006/relationships/image" Target="../media/image23.jpg"/><Relationship Id="rId5" Type="http://schemas.openxmlformats.org/officeDocument/2006/relationships/image" Target="../media/image20.jpg"/><Relationship Id="rId6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6.xml"/><Relationship Id="rId4" Type="http://schemas.openxmlformats.org/officeDocument/2006/relationships/image" Target="../media/image12.png"/><Relationship Id="rId5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7.xml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comments" Target="../comments/comment8.xml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457200" y="685800"/>
            <a:ext cx="5257800" cy="13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</a:t>
            </a:r>
            <a:endParaRPr/>
          </a:p>
        </p:txBody>
      </p:sp>
      <p:sp>
        <p:nvSpPr>
          <p:cNvPr id="126" name="Google Shape;126;p28"/>
          <p:cNvSpPr txBox="1"/>
          <p:nvPr>
            <p:ph idx="1" type="subTitle"/>
          </p:nvPr>
        </p:nvSpPr>
        <p:spPr>
          <a:xfrm>
            <a:off x="453300" y="2057400"/>
            <a:ext cx="5257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Electrical/Firmware Training Week 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Electrical/Firmware Training</a:t>
            </a:r>
            <a:endParaRPr/>
          </a:p>
        </p:txBody>
      </p:sp>
      <p:sp>
        <p:nvSpPr>
          <p:cNvPr id="189" name="Google Shape;189;p37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Two sessions a week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Monday and Wednesday 6:30pm - 8:30pm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Only need to come to one a week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</a:t>
            </a:r>
            <a:endParaRPr/>
          </a:p>
        </p:txBody>
      </p:sp>
      <p:graphicFrame>
        <p:nvGraphicFramePr>
          <p:cNvPr id="195" name="Google Shape;195;p38"/>
          <p:cNvGraphicFramePr/>
          <p:nvPr/>
        </p:nvGraphicFramePr>
        <p:xfrm>
          <a:off x="9525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{36CD922F-323F-41B4-B76D-F4BD3C639572}</a:tableStyleId>
              </a:tblPr>
              <a:tblGrid>
                <a:gridCol w="762900"/>
                <a:gridCol w="3238050"/>
                <a:gridCol w="3238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Electrical Training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Firmware Training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Introductions, Electrical Basics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Introduction to Prototyping and Arduino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EAGLE Parts and Libraries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More C and Interrupts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EAGLE Schematics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PWM and Bitwise Operations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EAGLE Board Layout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Communication Protocols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Debugging and Soldering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Email - Announcements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GitHub - Slides and Labs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github.com/robojackets/electrical-training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Slack - RoboJackets Team Communication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9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Platforms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Join: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#&lt;team&gt; (i.e. #robocup)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#&lt;team&gt;-electrical (i.e. #robocup-electrical)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#electrical-core (electrical/firmware collaboration)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#electrical-ama (electrical/firmware questions)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#pixie-wranglers (memes/off-topic)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Set profile picture / “What I do” (&lt;team&gt; Electrical)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Other channels: #rj-girl-gang #pets #research #lets-meet-up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0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Slack Channels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Introductions</a:t>
            </a:r>
            <a:endParaRPr/>
          </a:p>
        </p:txBody>
      </p:sp>
      <p:sp>
        <p:nvSpPr>
          <p:cNvPr id="213" name="Google Shape;213;p41"/>
          <p:cNvSpPr txBox="1"/>
          <p:nvPr>
            <p:ph idx="1" type="subTitle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build robots!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type="title"/>
          </p:nvPr>
        </p:nvSpPr>
        <p:spPr>
          <a:xfrm>
            <a:off x="457200" y="685800"/>
            <a:ext cx="23493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RoboNav</a:t>
            </a:r>
            <a:endParaRPr/>
          </a:p>
        </p:txBody>
      </p:sp>
      <p:pic>
        <p:nvPicPr>
          <p:cNvPr id="219" name="Google Shape;219;p42"/>
          <p:cNvPicPr preferRelativeResize="0"/>
          <p:nvPr/>
        </p:nvPicPr>
        <p:blipFill rotWithShape="1">
          <a:blip r:embed="rId4">
            <a:alphaModFix/>
          </a:blip>
          <a:srcRect b="0" l="10257" r="8395" t="0"/>
          <a:stretch/>
        </p:blipFill>
        <p:spPr>
          <a:xfrm>
            <a:off x="5633899" y="89063"/>
            <a:ext cx="3510100" cy="23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2"/>
          <p:cNvPicPr preferRelativeResize="0"/>
          <p:nvPr/>
        </p:nvPicPr>
        <p:blipFill rotWithShape="1">
          <a:blip r:embed="rId5">
            <a:alphaModFix/>
          </a:blip>
          <a:srcRect b="5037" l="29638" r="28427" t="7952"/>
          <a:stretch/>
        </p:blipFill>
        <p:spPr>
          <a:xfrm>
            <a:off x="3652800" y="990225"/>
            <a:ext cx="2032652" cy="316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0827" y="2582425"/>
            <a:ext cx="3130770" cy="208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2"/>
          <p:cNvSpPr txBox="1"/>
          <p:nvPr>
            <p:ph idx="1" type="subTitle"/>
          </p:nvPr>
        </p:nvSpPr>
        <p:spPr>
          <a:xfrm>
            <a:off x="457200" y="1922550"/>
            <a:ext cx="28602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Weatherproof Electronics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Multi-threaded Firmware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>
            <p:ph idx="1" type="subTitle"/>
          </p:nvPr>
        </p:nvSpPr>
        <p:spPr>
          <a:xfrm>
            <a:off x="457200" y="1922550"/>
            <a:ext cx="2439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P</a:t>
            </a:r>
            <a:r>
              <a:rPr lang="en"/>
              <a:t>ower Electronics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FPGA-based </a:t>
            </a:r>
            <a:r>
              <a:rPr lang="en"/>
              <a:t>Motor</a:t>
            </a:r>
            <a:r>
              <a:rPr lang="en"/>
              <a:t> Control </a:t>
            </a:r>
            <a:endParaRPr/>
          </a:p>
        </p:txBody>
      </p:sp>
      <p:sp>
        <p:nvSpPr>
          <p:cNvPr id="228" name="Google Shape;228;p43"/>
          <p:cNvSpPr txBox="1"/>
          <p:nvPr>
            <p:ph type="title"/>
          </p:nvPr>
        </p:nvSpPr>
        <p:spPr>
          <a:xfrm>
            <a:off x="457200" y="685800"/>
            <a:ext cx="23493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RoboCup</a:t>
            </a:r>
            <a:endParaRPr/>
          </a:p>
        </p:txBody>
      </p:sp>
      <p:pic>
        <p:nvPicPr>
          <p:cNvPr id="229" name="Google Shape;229;p43"/>
          <p:cNvPicPr preferRelativeResize="0"/>
          <p:nvPr/>
        </p:nvPicPr>
        <p:blipFill rotWithShape="1">
          <a:blip r:embed="rId4">
            <a:alphaModFix/>
          </a:blip>
          <a:srcRect b="12499" l="10338" r="15652" t="26349"/>
          <a:stretch/>
        </p:blipFill>
        <p:spPr>
          <a:xfrm rot="5400000">
            <a:off x="3670711" y="968786"/>
            <a:ext cx="2807499" cy="309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0975" y="1253788"/>
            <a:ext cx="2523020" cy="252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/>
          <p:nvPr>
            <p:ph idx="1" type="subTitle"/>
          </p:nvPr>
        </p:nvSpPr>
        <p:spPr>
          <a:xfrm>
            <a:off x="457200" y="1922550"/>
            <a:ext cx="2349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Distributed Network Systems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High Speed and Power</a:t>
            </a:r>
            <a:endParaRPr/>
          </a:p>
        </p:txBody>
      </p:sp>
      <p:sp>
        <p:nvSpPr>
          <p:cNvPr id="236" name="Google Shape;236;p44"/>
          <p:cNvSpPr txBox="1"/>
          <p:nvPr>
            <p:ph type="title"/>
          </p:nvPr>
        </p:nvSpPr>
        <p:spPr>
          <a:xfrm>
            <a:off x="305550" y="685800"/>
            <a:ext cx="28518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RoboRacing</a:t>
            </a:r>
            <a:endParaRPr/>
          </a:p>
        </p:txBody>
      </p:sp>
      <p:pic>
        <p:nvPicPr>
          <p:cNvPr id="237" name="Google Shape;2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0025" y="2339800"/>
            <a:ext cx="2553476" cy="191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6700"/>
            <a:ext cx="3314599" cy="19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4"/>
          <p:cNvPicPr preferRelativeResize="0"/>
          <p:nvPr/>
        </p:nvPicPr>
        <p:blipFill rotWithShape="1">
          <a:blip r:embed="rId6">
            <a:alphaModFix/>
          </a:blip>
          <a:srcRect b="7808" l="19841" r="23997" t="0"/>
          <a:stretch/>
        </p:blipFill>
        <p:spPr>
          <a:xfrm>
            <a:off x="6364425" y="2127750"/>
            <a:ext cx="2553473" cy="27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 txBox="1"/>
          <p:nvPr>
            <p:ph idx="1" type="subTitle"/>
          </p:nvPr>
        </p:nvSpPr>
        <p:spPr>
          <a:xfrm>
            <a:off x="464100" y="2151075"/>
            <a:ext cx="2349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Real-Time Strategy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Small Packaging</a:t>
            </a:r>
            <a:endParaRPr/>
          </a:p>
        </p:txBody>
      </p:sp>
      <p:sp>
        <p:nvSpPr>
          <p:cNvPr id="245" name="Google Shape;245;p45"/>
          <p:cNvSpPr txBox="1"/>
          <p:nvPr>
            <p:ph type="title"/>
          </p:nvPr>
        </p:nvSpPr>
        <p:spPr>
          <a:xfrm>
            <a:off x="50925" y="685800"/>
            <a:ext cx="37395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RoboWrestling</a:t>
            </a:r>
            <a:endParaRPr/>
          </a:p>
        </p:txBody>
      </p:sp>
      <p:pic>
        <p:nvPicPr>
          <p:cNvPr id="246" name="Google Shape;24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088" y="2664486"/>
            <a:ext cx="2315085" cy="222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88" y="344724"/>
            <a:ext cx="3146629" cy="22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 rotWithShape="1">
          <a:blip r:embed="rId6">
            <a:alphaModFix/>
          </a:blip>
          <a:srcRect b="8908" l="9051" r="18537" t="0"/>
          <a:stretch/>
        </p:blipFill>
        <p:spPr>
          <a:xfrm>
            <a:off x="6082450" y="2664475"/>
            <a:ext cx="2751998" cy="2307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/>
          <p:nvPr>
            <p:ph idx="1" type="subTitle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6"/>
          <p:cNvSpPr txBox="1"/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Robotics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Introductions</a:t>
            </a:r>
            <a:endParaRPr/>
          </a:p>
        </p:txBody>
      </p:sp>
      <p:sp>
        <p:nvSpPr>
          <p:cNvPr id="132" name="Google Shape;132;p29"/>
          <p:cNvSpPr txBox="1"/>
          <p:nvPr>
            <p:ph idx="1" type="subTitle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we?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Robot?</a:t>
            </a:r>
            <a:endParaRPr/>
          </a:p>
        </p:txBody>
      </p:sp>
      <p:grpSp>
        <p:nvGrpSpPr>
          <p:cNvPr id="260" name="Google Shape;260;p47"/>
          <p:cNvGrpSpPr/>
          <p:nvPr/>
        </p:nvGrpSpPr>
        <p:grpSpPr>
          <a:xfrm>
            <a:off x="1233538" y="2194925"/>
            <a:ext cx="6448325" cy="1801425"/>
            <a:chOff x="883725" y="2326125"/>
            <a:chExt cx="6448325" cy="1801425"/>
          </a:xfrm>
        </p:grpSpPr>
        <p:sp>
          <p:nvSpPr>
            <p:cNvPr id="261" name="Google Shape;261;p47"/>
            <p:cNvSpPr/>
            <p:nvPr/>
          </p:nvSpPr>
          <p:spPr>
            <a:xfrm>
              <a:off x="2106475" y="2571750"/>
              <a:ext cx="1369500" cy="1310100"/>
            </a:xfrm>
            <a:prstGeom prst="roundRect">
              <a:avLst>
                <a:gd fmla="val 16667" name="adj"/>
              </a:avLst>
            </a:prstGeom>
            <a:solidFill>
              <a:srgbClr val="5B9BD5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oboto"/>
                  <a:ea typeface="Roboto"/>
                  <a:cs typeface="Roboto"/>
                  <a:sym typeface="Roboto"/>
                </a:rPr>
                <a:t>Robot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47"/>
            <p:cNvSpPr/>
            <p:nvPr/>
          </p:nvSpPr>
          <p:spPr>
            <a:xfrm>
              <a:off x="5502350" y="2571750"/>
              <a:ext cx="1829700" cy="1310100"/>
            </a:xfrm>
            <a:prstGeom prst="roundRect">
              <a:avLst>
                <a:gd fmla="val 16667" name="adj"/>
              </a:avLst>
            </a:prstGeom>
            <a:solidFill>
              <a:srgbClr val="70AD47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oboto"/>
                  <a:ea typeface="Roboto"/>
                  <a:cs typeface="Roboto"/>
                  <a:sym typeface="Roboto"/>
                </a:rPr>
                <a:t>Environment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3" name="Google Shape;263;p47"/>
            <p:cNvSpPr/>
            <p:nvPr/>
          </p:nvSpPr>
          <p:spPr>
            <a:xfrm>
              <a:off x="2754400" y="2326125"/>
              <a:ext cx="3747000" cy="245700"/>
            </a:xfrm>
            <a:prstGeom prst="uturnArrow">
              <a:avLst>
                <a:gd fmla="val 25000" name="adj1"/>
                <a:gd fmla="val 25000" name="adj2"/>
                <a:gd fmla="val 25000" name="adj3"/>
                <a:gd fmla="val 43750" name="adj4"/>
                <a:gd fmla="val 75000" name="adj5"/>
              </a:avLst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4" name="Google Shape;264;p47"/>
            <p:cNvSpPr/>
            <p:nvPr/>
          </p:nvSpPr>
          <p:spPr>
            <a:xfrm rot="10800000">
              <a:off x="2698500" y="3881850"/>
              <a:ext cx="3747000" cy="245700"/>
            </a:xfrm>
            <a:prstGeom prst="uturnArrow">
              <a:avLst>
                <a:gd fmla="val 25000" name="adj1"/>
                <a:gd fmla="val 25000" name="adj2"/>
                <a:gd fmla="val 25000" name="adj3"/>
                <a:gd fmla="val 43750" name="adj4"/>
                <a:gd fmla="val 75000" name="adj5"/>
              </a:avLst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7"/>
            <p:cNvSpPr txBox="1"/>
            <p:nvPr/>
          </p:nvSpPr>
          <p:spPr>
            <a:xfrm>
              <a:off x="4053250" y="3559350"/>
              <a:ext cx="1149300" cy="5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oboto"/>
                  <a:ea typeface="Roboto"/>
                  <a:cs typeface="Roboto"/>
                  <a:sym typeface="Roboto"/>
                </a:rPr>
                <a:t>Sensors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" name="Google Shape;266;p47"/>
            <p:cNvSpPr/>
            <p:nvPr/>
          </p:nvSpPr>
          <p:spPr>
            <a:xfrm rot="-5400000">
              <a:off x="1473925" y="2833950"/>
              <a:ext cx="479700" cy="785700"/>
            </a:xfrm>
            <a:prstGeom prst="uturnArrow">
              <a:avLst>
                <a:gd fmla="val 11183" name="adj1"/>
                <a:gd fmla="val 17487" name="adj2"/>
                <a:gd fmla="val 25000" name="adj3"/>
                <a:gd fmla="val 43750" name="adj4"/>
                <a:gd fmla="val 92984" name="adj5"/>
              </a:avLst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7"/>
            <p:cNvSpPr txBox="1"/>
            <p:nvPr/>
          </p:nvSpPr>
          <p:spPr>
            <a:xfrm>
              <a:off x="883725" y="2662750"/>
              <a:ext cx="1222800" cy="5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oboto"/>
                  <a:ea typeface="Roboto"/>
                  <a:cs typeface="Roboto"/>
                  <a:sym typeface="Roboto"/>
                </a:rPr>
                <a:t>Decision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47"/>
            <p:cNvSpPr txBox="1"/>
            <p:nvPr/>
          </p:nvSpPr>
          <p:spPr>
            <a:xfrm>
              <a:off x="3965350" y="2342625"/>
              <a:ext cx="1325100" cy="5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oboto"/>
                  <a:ea typeface="Roboto"/>
                  <a:cs typeface="Roboto"/>
                  <a:sym typeface="Roboto"/>
                </a:rPr>
                <a:t>Actuators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48"/>
          <p:cNvGrpSpPr/>
          <p:nvPr/>
        </p:nvGrpSpPr>
        <p:grpSpPr>
          <a:xfrm>
            <a:off x="3421225" y="890500"/>
            <a:ext cx="5651400" cy="4082026"/>
            <a:chOff x="2056550" y="797875"/>
            <a:chExt cx="5651400" cy="4082026"/>
          </a:xfrm>
        </p:grpSpPr>
        <p:pic>
          <p:nvPicPr>
            <p:cNvPr id="274" name="Google Shape;274;p48"/>
            <p:cNvPicPr preferRelativeResize="0"/>
            <p:nvPr/>
          </p:nvPicPr>
          <p:blipFill rotWithShape="1">
            <a:blip r:embed="rId4">
              <a:alphaModFix/>
            </a:blip>
            <a:srcRect b="0" l="14314" r="20381" t="0"/>
            <a:stretch/>
          </p:blipFill>
          <p:spPr>
            <a:xfrm>
              <a:off x="2056550" y="797875"/>
              <a:ext cx="5030901" cy="4082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48"/>
            <p:cNvSpPr txBox="1"/>
            <p:nvPr/>
          </p:nvSpPr>
          <p:spPr>
            <a:xfrm>
              <a:off x="5433687" y="1741000"/>
              <a:ext cx="1325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000">
                  <a:latin typeface="Roboto"/>
                  <a:ea typeface="Roboto"/>
                  <a:cs typeface="Roboto"/>
                  <a:sym typeface="Roboto"/>
                </a:rPr>
                <a:t>Mast</a:t>
              </a:r>
              <a:endParaRPr b="1" i="1"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p48"/>
            <p:cNvSpPr txBox="1"/>
            <p:nvPr/>
          </p:nvSpPr>
          <p:spPr>
            <a:xfrm>
              <a:off x="5553650" y="3018675"/>
              <a:ext cx="21543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000">
                  <a:latin typeface="Roboto"/>
                  <a:ea typeface="Roboto"/>
                  <a:cs typeface="Roboto"/>
                  <a:sym typeface="Roboto"/>
                </a:rPr>
                <a:t>Electronics Tray</a:t>
              </a:r>
              <a:endParaRPr b="1" i="1"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7" name="Google Shape;277;p48"/>
            <p:cNvSpPr txBox="1"/>
            <p:nvPr/>
          </p:nvSpPr>
          <p:spPr>
            <a:xfrm>
              <a:off x="5618249" y="3865687"/>
              <a:ext cx="1325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000">
                  <a:latin typeface="Roboto"/>
                  <a:ea typeface="Roboto"/>
                  <a:cs typeface="Roboto"/>
                  <a:sym typeface="Roboto"/>
                </a:rPr>
                <a:t>Chassis</a:t>
              </a:r>
              <a:endParaRPr b="1" i="1"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8" name="Google Shape;278;p48"/>
            <p:cNvSpPr txBox="1"/>
            <p:nvPr/>
          </p:nvSpPr>
          <p:spPr>
            <a:xfrm>
              <a:off x="2509810" y="1120147"/>
              <a:ext cx="1325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latin typeface="Roboto"/>
                  <a:ea typeface="Roboto"/>
                  <a:cs typeface="Roboto"/>
                  <a:sym typeface="Roboto"/>
                </a:rPr>
                <a:t>Cameras, GPS</a:t>
              </a:r>
              <a:endParaRPr i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9" name="Google Shape;279;p48"/>
            <p:cNvSpPr txBox="1"/>
            <p:nvPr/>
          </p:nvSpPr>
          <p:spPr>
            <a:xfrm>
              <a:off x="2618021" y="2034516"/>
              <a:ext cx="1325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latin typeface="Roboto"/>
                  <a:ea typeface="Roboto"/>
                  <a:cs typeface="Roboto"/>
                  <a:sym typeface="Roboto"/>
                </a:rPr>
                <a:t>Monitor</a:t>
              </a:r>
              <a:endParaRPr i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0" name="Google Shape;280;p48"/>
            <p:cNvSpPr txBox="1"/>
            <p:nvPr/>
          </p:nvSpPr>
          <p:spPr>
            <a:xfrm>
              <a:off x="2177498" y="2867538"/>
              <a:ext cx="1482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latin typeface="Roboto"/>
                  <a:ea typeface="Roboto"/>
                  <a:cs typeface="Roboto"/>
                  <a:sym typeface="Roboto"/>
                </a:rPr>
                <a:t>Computer &amp; Control Electronics</a:t>
              </a:r>
              <a:endParaRPr i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1" name="Google Shape;281;p48"/>
            <p:cNvSpPr txBox="1"/>
            <p:nvPr/>
          </p:nvSpPr>
          <p:spPr>
            <a:xfrm>
              <a:off x="2177498" y="3700563"/>
              <a:ext cx="1325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latin typeface="Roboto"/>
                  <a:ea typeface="Roboto"/>
                  <a:cs typeface="Roboto"/>
                  <a:sym typeface="Roboto"/>
                </a:rPr>
                <a:t>Batteries, LiDAR, &amp; Drivetrain</a:t>
              </a:r>
              <a:endParaRPr i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2" name="Google Shape;282;p48"/>
            <p:cNvSpPr/>
            <p:nvPr/>
          </p:nvSpPr>
          <p:spPr>
            <a:xfrm>
              <a:off x="5088681" y="1120147"/>
              <a:ext cx="345000" cy="17187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2857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" name="Google Shape;283;p48"/>
            <p:cNvSpPr/>
            <p:nvPr/>
          </p:nvSpPr>
          <p:spPr>
            <a:xfrm>
              <a:off x="5208638" y="2999617"/>
              <a:ext cx="345000" cy="5151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2857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4" name="Google Shape;284;p48"/>
            <p:cNvSpPr/>
            <p:nvPr/>
          </p:nvSpPr>
          <p:spPr>
            <a:xfrm>
              <a:off x="5280283" y="3710886"/>
              <a:ext cx="345000" cy="7866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2857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85" name="Google Shape;285;p48"/>
          <p:cNvPicPr preferRelativeResize="0"/>
          <p:nvPr/>
        </p:nvPicPr>
        <p:blipFill rotWithShape="1">
          <a:blip r:embed="rId5">
            <a:alphaModFix/>
          </a:blip>
          <a:srcRect b="2597" l="24284" r="23791" t="2597"/>
          <a:stretch/>
        </p:blipFill>
        <p:spPr>
          <a:xfrm>
            <a:off x="755149" y="1214638"/>
            <a:ext cx="2507652" cy="3433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/>
          <p:nvPr/>
        </p:nvSpPr>
        <p:spPr>
          <a:xfrm>
            <a:off x="286300" y="847650"/>
            <a:ext cx="1670100" cy="17241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Sensors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1" name="Google Shape;291;p49"/>
          <p:cNvCxnSpPr>
            <a:stCxn id="290" idx="3"/>
            <a:endCxn id="292" idx="1"/>
          </p:cNvCxnSpPr>
          <p:nvPr/>
        </p:nvCxnSpPr>
        <p:spPr>
          <a:xfrm>
            <a:off x="1956400" y="1709700"/>
            <a:ext cx="1780500" cy="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49"/>
          <p:cNvCxnSpPr>
            <a:stCxn id="292" idx="3"/>
            <a:endCxn id="294" idx="1"/>
          </p:cNvCxnSpPr>
          <p:nvPr/>
        </p:nvCxnSpPr>
        <p:spPr>
          <a:xfrm>
            <a:off x="5407050" y="1709700"/>
            <a:ext cx="1780500" cy="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49"/>
          <p:cNvSpPr/>
          <p:nvPr/>
        </p:nvSpPr>
        <p:spPr>
          <a:xfrm>
            <a:off x="3736950" y="847650"/>
            <a:ext cx="1670100" cy="17241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Decision Making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9"/>
          <p:cNvSpPr/>
          <p:nvPr/>
        </p:nvSpPr>
        <p:spPr>
          <a:xfrm>
            <a:off x="7187600" y="847650"/>
            <a:ext cx="1670100" cy="17241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Actuators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9"/>
          <p:cNvSpPr txBox="1"/>
          <p:nvPr/>
        </p:nvSpPr>
        <p:spPr>
          <a:xfrm>
            <a:off x="1956400" y="1382100"/>
            <a:ext cx="178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Information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49"/>
          <p:cNvSpPr txBox="1"/>
          <p:nvPr/>
        </p:nvSpPr>
        <p:spPr>
          <a:xfrm>
            <a:off x="5407050" y="1382100"/>
            <a:ext cx="178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Commands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49"/>
          <p:cNvSpPr txBox="1"/>
          <p:nvPr/>
        </p:nvSpPr>
        <p:spPr>
          <a:xfrm>
            <a:off x="286300" y="2571750"/>
            <a:ext cx="22269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LiDAR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Inertial Measurement Unit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Cameras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Wheel Encoders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49"/>
          <p:cNvSpPr txBox="1"/>
          <p:nvPr/>
        </p:nvSpPr>
        <p:spPr>
          <a:xfrm>
            <a:off x="3743400" y="2571750"/>
            <a:ext cx="24219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Custom-built Computer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Mbed Microcontroller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49"/>
          <p:cNvSpPr txBox="1"/>
          <p:nvPr/>
        </p:nvSpPr>
        <p:spPr>
          <a:xfrm>
            <a:off x="7221650" y="2571750"/>
            <a:ext cx="16701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2x Brushed DC Motors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Electricity Basics</a:t>
            </a:r>
            <a:endParaRPr/>
          </a:p>
        </p:txBody>
      </p:sp>
      <p:sp>
        <p:nvSpPr>
          <p:cNvPr id="305" name="Google Shape;305;p50"/>
          <p:cNvSpPr txBox="1"/>
          <p:nvPr>
            <p:ph idx="1" type="subTitle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Electrons go brrrr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/>
          <p:nvPr>
            <p:ph type="title"/>
          </p:nvPr>
        </p:nvSpPr>
        <p:spPr>
          <a:xfrm>
            <a:off x="377525" y="1077400"/>
            <a:ext cx="82080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electricity?</a:t>
            </a:r>
            <a:endParaRPr/>
          </a:p>
        </p:txBody>
      </p:sp>
      <p:sp>
        <p:nvSpPr>
          <p:cNvPr id="311" name="Google Shape;311;p51"/>
          <p:cNvSpPr txBox="1"/>
          <p:nvPr>
            <p:ph idx="1" type="body"/>
          </p:nvPr>
        </p:nvSpPr>
        <p:spPr>
          <a:xfrm>
            <a:off x="377525" y="1932000"/>
            <a:ext cx="87666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" sz="2600"/>
              <a:t>Movement of charged particles (electrons)</a:t>
            </a:r>
            <a:endParaRPr sz="2600"/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" sz="2600"/>
              <a:t>Voltage: Amount of potential energy in electrons (J/C)</a:t>
            </a:r>
            <a:endParaRPr sz="2600"/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" sz="2600"/>
              <a:t>Current: Rate at which electrons flow (C/s)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 sz="2600"/>
              <a:t>Current flows from high potential to low potential, releasing energy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2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Analogy</a:t>
            </a:r>
            <a:endParaRPr/>
          </a:p>
        </p:txBody>
      </p:sp>
      <p:pic>
        <p:nvPicPr>
          <p:cNvPr id="318" name="Google Shape;3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5" y="1852950"/>
            <a:ext cx="8992190" cy="32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idx="1" type="body"/>
          </p:nvPr>
        </p:nvSpPr>
        <p:spPr>
          <a:xfrm>
            <a:off x="377525" y="1932000"/>
            <a:ext cx="86073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CC</a:t>
            </a:r>
            <a:r>
              <a:rPr lang="en"/>
              <a:t>/V</a:t>
            </a:r>
            <a:r>
              <a:rPr baseline="-25000" lang="en"/>
              <a:t>DD </a:t>
            </a:r>
            <a:r>
              <a:rPr lang="en"/>
              <a:t> is often used to represent a power voltage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GND is used to represent ground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Reference voltage for 0 Volts</a:t>
            </a:r>
            <a:endParaRPr/>
          </a:p>
        </p:txBody>
      </p:sp>
      <p:sp>
        <p:nvSpPr>
          <p:cNvPr id="324" name="Google Shape;324;p53"/>
          <p:cNvSpPr txBox="1"/>
          <p:nvPr>
            <p:ph type="title"/>
          </p:nvPr>
        </p:nvSpPr>
        <p:spPr>
          <a:xfrm>
            <a:off x="377525" y="1077400"/>
            <a:ext cx="82080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CC</a:t>
            </a:r>
            <a:r>
              <a:rPr lang="en"/>
              <a:t>/V</a:t>
            </a:r>
            <a:r>
              <a:rPr baseline="-25000" lang="en"/>
              <a:t>DD</a:t>
            </a:r>
            <a:r>
              <a:rPr lang="en"/>
              <a:t> and GND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 txBox="1"/>
          <p:nvPr>
            <p:ph idx="1" type="subTitle"/>
          </p:nvPr>
        </p:nvSpPr>
        <p:spPr>
          <a:xfrm>
            <a:off x="224100" y="3113550"/>
            <a:ext cx="2349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Multimeter Basics</a:t>
            </a:r>
            <a:endParaRPr/>
          </a:p>
        </p:txBody>
      </p:sp>
      <p:sp>
        <p:nvSpPr>
          <p:cNvPr id="330" name="Google Shape;330;p54"/>
          <p:cNvSpPr txBox="1"/>
          <p:nvPr>
            <p:ph type="title"/>
          </p:nvPr>
        </p:nvSpPr>
        <p:spPr>
          <a:xfrm>
            <a:off x="224100" y="1217700"/>
            <a:ext cx="23493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</a:t>
            </a:r>
            <a:endParaRPr/>
          </a:p>
        </p:txBody>
      </p:sp>
      <p:pic>
        <p:nvPicPr>
          <p:cNvPr id="331" name="Google Shape;331;p54"/>
          <p:cNvPicPr preferRelativeResize="0"/>
          <p:nvPr/>
        </p:nvPicPr>
        <p:blipFill rotWithShape="1">
          <a:blip r:embed="rId4">
            <a:alphaModFix/>
          </a:blip>
          <a:srcRect b="0" l="0" r="12724" t="0"/>
          <a:stretch/>
        </p:blipFill>
        <p:spPr>
          <a:xfrm>
            <a:off x="2785500" y="159075"/>
            <a:ext cx="6199474" cy="473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54"/>
          <p:cNvCxnSpPr/>
          <p:nvPr/>
        </p:nvCxnSpPr>
        <p:spPr>
          <a:xfrm>
            <a:off x="4735600" y="1203800"/>
            <a:ext cx="1685100" cy="10677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54"/>
          <p:cNvCxnSpPr/>
          <p:nvPr/>
        </p:nvCxnSpPr>
        <p:spPr>
          <a:xfrm>
            <a:off x="4934575" y="3094050"/>
            <a:ext cx="961500" cy="5583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54"/>
          <p:cNvCxnSpPr/>
          <p:nvPr/>
        </p:nvCxnSpPr>
        <p:spPr>
          <a:xfrm flipH="1">
            <a:off x="6920800" y="2566775"/>
            <a:ext cx="938700" cy="3480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54"/>
          <p:cNvCxnSpPr/>
          <p:nvPr/>
        </p:nvCxnSpPr>
        <p:spPr>
          <a:xfrm rot="10800000">
            <a:off x="6920675" y="3256350"/>
            <a:ext cx="789600" cy="6933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54"/>
          <p:cNvSpPr txBox="1"/>
          <p:nvPr/>
        </p:nvSpPr>
        <p:spPr>
          <a:xfrm>
            <a:off x="3865650" y="2974675"/>
            <a:ext cx="14127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Current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54"/>
          <p:cNvSpPr txBox="1"/>
          <p:nvPr/>
        </p:nvSpPr>
        <p:spPr>
          <a:xfrm>
            <a:off x="3691000" y="915275"/>
            <a:ext cx="14127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DC Voltage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54"/>
          <p:cNvSpPr txBox="1"/>
          <p:nvPr/>
        </p:nvSpPr>
        <p:spPr>
          <a:xfrm>
            <a:off x="7859500" y="2298150"/>
            <a:ext cx="14127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Resistance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54"/>
          <p:cNvSpPr txBox="1"/>
          <p:nvPr/>
        </p:nvSpPr>
        <p:spPr>
          <a:xfrm>
            <a:off x="7785775" y="3762750"/>
            <a:ext cx="14127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Continuity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5"/>
          <p:cNvSpPr txBox="1"/>
          <p:nvPr>
            <p:ph type="title"/>
          </p:nvPr>
        </p:nvSpPr>
        <p:spPr>
          <a:xfrm>
            <a:off x="377525" y="1077400"/>
            <a:ext cx="82080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Ohm’s Law</a:t>
            </a:r>
            <a:endParaRPr/>
          </a:p>
        </p:txBody>
      </p:sp>
      <p:sp>
        <p:nvSpPr>
          <p:cNvPr id="345" name="Google Shape;345;p55"/>
          <p:cNvSpPr txBox="1"/>
          <p:nvPr>
            <p:ph idx="1" type="body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 = V/R 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Current (</a:t>
            </a:r>
            <a:r>
              <a:rPr i="1" lang="en"/>
              <a:t>I</a:t>
            </a:r>
            <a:r>
              <a:rPr lang="en"/>
              <a:t>): net flow of charged particles, Amperes(A)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Voltage (</a:t>
            </a:r>
            <a:r>
              <a:rPr i="1" lang="en"/>
              <a:t>V</a:t>
            </a:r>
            <a:r>
              <a:rPr lang="en"/>
              <a:t>): electric field potential difference, Volts(V)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Resistance (</a:t>
            </a:r>
            <a:r>
              <a:rPr i="1" lang="en"/>
              <a:t>R</a:t>
            </a:r>
            <a:r>
              <a:rPr lang="en"/>
              <a:t>): difficulty for current to pass through, Ohms(Ω)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"/>
          <p:cNvSpPr txBox="1"/>
          <p:nvPr>
            <p:ph idx="1" type="body"/>
          </p:nvPr>
        </p:nvSpPr>
        <p:spPr>
          <a:xfrm>
            <a:off x="377525" y="1932000"/>
            <a:ext cx="43785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Connect either end of a battery to light bulb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Have a switch to control the flow of current</a:t>
            </a:r>
            <a:endParaRPr/>
          </a:p>
        </p:txBody>
      </p:sp>
      <p:sp>
        <p:nvSpPr>
          <p:cNvPr id="351" name="Google Shape;351;p56"/>
          <p:cNvSpPr txBox="1"/>
          <p:nvPr>
            <p:ph type="title"/>
          </p:nvPr>
        </p:nvSpPr>
        <p:spPr>
          <a:xfrm>
            <a:off x="377525" y="1077400"/>
            <a:ext cx="82080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circuit</a:t>
            </a:r>
            <a:endParaRPr/>
          </a:p>
        </p:txBody>
      </p:sp>
      <p:pic>
        <p:nvPicPr>
          <p:cNvPr id="352" name="Google Shape;3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850" y="974163"/>
            <a:ext cx="381000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6"/>
          <p:cNvSpPr txBox="1"/>
          <p:nvPr/>
        </p:nvSpPr>
        <p:spPr>
          <a:xfrm>
            <a:off x="5143500" y="3032700"/>
            <a:ext cx="36801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Image Source: k8schoollessons.com</a:t>
            </a:r>
            <a:endParaRPr sz="800"/>
          </a:p>
        </p:txBody>
      </p:sp>
      <p:pic>
        <p:nvPicPr>
          <p:cNvPr id="354" name="Google Shape;35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596" y="3443371"/>
            <a:ext cx="3067899" cy="14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6"/>
          <p:cNvSpPr txBox="1"/>
          <p:nvPr/>
        </p:nvSpPr>
        <p:spPr>
          <a:xfrm>
            <a:off x="5295900" y="4725000"/>
            <a:ext cx="36801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Image Source: allaboutcircuits.com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Alex Peng (RoboWrestling, CmpE)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Bernardo Perez (RoboCup, EE)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0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Trainers</a:t>
            </a:r>
            <a:endParaRPr/>
          </a:p>
        </p:txBody>
      </p:sp>
      <p:sp>
        <p:nvSpPr>
          <p:cNvPr id="139" name="Google Shape;139;p30"/>
          <p:cNvSpPr txBox="1"/>
          <p:nvPr/>
        </p:nvSpPr>
        <p:spPr>
          <a:xfrm>
            <a:off x="14678525" y="-3609475"/>
            <a:ext cx="73581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30"/>
          <p:cNvCxnSpPr/>
          <p:nvPr/>
        </p:nvCxnSpPr>
        <p:spPr>
          <a:xfrm>
            <a:off x="107300" y="2714400"/>
            <a:ext cx="891300" cy="7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30"/>
          <p:cNvCxnSpPr/>
          <p:nvPr/>
        </p:nvCxnSpPr>
        <p:spPr>
          <a:xfrm flipH="1">
            <a:off x="107300" y="2199000"/>
            <a:ext cx="698100" cy="5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2" name="Google Shape;142;p30"/>
          <p:cNvPicPr preferRelativeResize="0"/>
          <p:nvPr/>
        </p:nvPicPr>
        <p:blipFill rotWithShape="1">
          <a:blip r:embed="rId3">
            <a:alphaModFix/>
          </a:blip>
          <a:srcRect b="49305" l="0" r="0" t="10682"/>
          <a:stretch/>
        </p:blipFill>
        <p:spPr>
          <a:xfrm>
            <a:off x="1293950" y="2802375"/>
            <a:ext cx="1555225" cy="1838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30"/>
          <p:cNvCxnSpPr/>
          <p:nvPr/>
        </p:nvCxnSpPr>
        <p:spPr>
          <a:xfrm flipH="1">
            <a:off x="5703975" y="1435550"/>
            <a:ext cx="971700" cy="2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" name="Google Shape;1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5850" y="971425"/>
            <a:ext cx="1000851" cy="14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idx="1" type="body"/>
          </p:nvPr>
        </p:nvSpPr>
        <p:spPr>
          <a:xfrm>
            <a:off x="377525" y="1932000"/>
            <a:ext cx="43785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Current flows through the circuit </a:t>
            </a:r>
            <a:r>
              <a:rPr lang="en"/>
              <a:t>allowing</a:t>
            </a:r>
            <a:r>
              <a:rPr lang="en"/>
              <a:t> the LED to turn on</a:t>
            </a:r>
            <a:endParaRPr/>
          </a:p>
        </p:txBody>
      </p:sp>
      <p:sp>
        <p:nvSpPr>
          <p:cNvPr id="361" name="Google Shape;361;p57"/>
          <p:cNvSpPr txBox="1"/>
          <p:nvPr>
            <p:ph type="title"/>
          </p:nvPr>
        </p:nvSpPr>
        <p:spPr>
          <a:xfrm>
            <a:off x="377525" y="1077400"/>
            <a:ext cx="82080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circuit</a:t>
            </a:r>
            <a:endParaRPr/>
          </a:p>
        </p:txBody>
      </p:sp>
      <p:pic>
        <p:nvPicPr>
          <p:cNvPr id="362" name="Google Shape;3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125" y="1671075"/>
            <a:ext cx="2906601" cy="290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 and Series Circuits</a:t>
            </a:r>
            <a:endParaRPr/>
          </a:p>
        </p:txBody>
      </p:sp>
      <p:sp>
        <p:nvSpPr>
          <p:cNvPr id="368" name="Google Shape;368;p58"/>
          <p:cNvSpPr txBox="1"/>
          <p:nvPr>
            <p:ph idx="1" type="subTitle"/>
          </p:nvPr>
        </p:nvSpPr>
        <p:spPr>
          <a:xfrm>
            <a:off x="377525" y="1901319"/>
            <a:ext cx="3910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latin typeface="Roboto Slab"/>
                <a:ea typeface="Roboto Slab"/>
                <a:cs typeface="Roboto Slab"/>
                <a:sym typeface="Roboto Slab"/>
              </a:rPr>
              <a:t>Parallel </a:t>
            </a:r>
            <a:endParaRPr b="0" sz="28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9" name="Google Shape;369;p58"/>
          <p:cNvSpPr txBox="1"/>
          <p:nvPr>
            <p:ph idx="2" type="subTitle"/>
          </p:nvPr>
        </p:nvSpPr>
        <p:spPr>
          <a:xfrm>
            <a:off x="4572000" y="1901319"/>
            <a:ext cx="3910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latin typeface="Roboto Slab"/>
                <a:ea typeface="Roboto Slab"/>
                <a:cs typeface="Roboto Slab"/>
                <a:sym typeface="Roboto Slab"/>
              </a:rPr>
              <a:t>Series</a:t>
            </a:r>
            <a:endParaRPr b="0" sz="28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70" name="Google Shape;370;p58"/>
          <p:cNvSpPr txBox="1"/>
          <p:nvPr>
            <p:ph idx="1" type="body"/>
          </p:nvPr>
        </p:nvSpPr>
        <p:spPr>
          <a:xfrm>
            <a:off x="377525" y="2159394"/>
            <a:ext cx="3910200" cy="29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Constant voltage drop for each path</a:t>
            </a:r>
            <a:endParaRPr sz="2400"/>
          </a:p>
        </p:txBody>
      </p:sp>
      <p:pic>
        <p:nvPicPr>
          <p:cNvPr id="371" name="Google Shape;3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113" y="3150162"/>
            <a:ext cx="2979025" cy="19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8"/>
          <p:cNvSpPr txBox="1"/>
          <p:nvPr>
            <p:ph idx="1" type="body"/>
          </p:nvPr>
        </p:nvSpPr>
        <p:spPr>
          <a:xfrm>
            <a:off x="4675325" y="2159394"/>
            <a:ext cx="3910200" cy="29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Current is the same everywhere in the circuit</a:t>
            </a:r>
            <a:endParaRPr sz="2400"/>
          </a:p>
        </p:txBody>
      </p:sp>
      <p:pic>
        <p:nvPicPr>
          <p:cNvPr id="373" name="Google Shape;37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425" y="3150150"/>
            <a:ext cx="2398111" cy="19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9"/>
          <p:cNvSpPr txBox="1"/>
          <p:nvPr>
            <p:ph idx="1" type="body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Resistance measured in Ohms (Ω)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Reduces current flow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Converts electrical energy to heat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79" name="Google Shape;37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050" y="3176225"/>
            <a:ext cx="2156901" cy="150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2051" y="1552100"/>
            <a:ext cx="2156900" cy="14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9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</a:t>
            </a:r>
            <a:endParaRPr/>
          </a:p>
        </p:txBody>
      </p:sp>
      <p:pic>
        <p:nvPicPr>
          <p:cNvPr id="382" name="Google Shape;38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2050" y="3346825"/>
            <a:ext cx="2178675" cy="14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idx="1" type="body"/>
          </p:nvPr>
        </p:nvSpPr>
        <p:spPr>
          <a:xfrm>
            <a:off x="377525" y="1932000"/>
            <a:ext cx="41946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SzPts val="2700"/>
              <a:buChar char="•"/>
            </a:pPr>
            <a:r>
              <a:rPr lang="en" sz="2700"/>
              <a:t>Measured in Farads (F)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" sz="2700"/>
              <a:t>Stores energy as an electric field between two charged plates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" sz="2700"/>
              <a:t>Uses:</a:t>
            </a:r>
            <a:endParaRPr sz="27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Power Source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Smoothing voltage signals</a:t>
            </a:r>
            <a:endParaRPr sz="2300"/>
          </a:p>
        </p:txBody>
      </p:sp>
      <p:pic>
        <p:nvPicPr>
          <p:cNvPr id="388" name="Google Shape;3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450" y="1544488"/>
            <a:ext cx="1648325" cy="16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3875" y="3357369"/>
            <a:ext cx="1920776" cy="139575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0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Capacitor</a:t>
            </a:r>
            <a:endParaRPr/>
          </a:p>
        </p:txBody>
      </p:sp>
      <p:pic>
        <p:nvPicPr>
          <p:cNvPr id="391" name="Google Shape;391;p60"/>
          <p:cNvPicPr preferRelativeResize="0"/>
          <p:nvPr/>
        </p:nvPicPr>
        <p:blipFill rotWithShape="1">
          <a:blip r:embed="rId5">
            <a:alphaModFix/>
          </a:blip>
          <a:srcRect b="17854" l="0" r="59344" t="16239"/>
          <a:stretch/>
        </p:blipFill>
        <p:spPr>
          <a:xfrm>
            <a:off x="4905675" y="2571750"/>
            <a:ext cx="2098199" cy="17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/>
          <p:nvPr>
            <p:ph idx="1" type="body"/>
          </p:nvPr>
        </p:nvSpPr>
        <p:spPr>
          <a:xfrm>
            <a:off x="377525" y="1932000"/>
            <a:ext cx="41946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Measured in Henry (H)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Stores energy as a magnetic field in a coil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Uses: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Smoothing current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Electromechanical parts</a:t>
            </a:r>
            <a:endParaRPr/>
          </a:p>
        </p:txBody>
      </p:sp>
      <p:sp>
        <p:nvSpPr>
          <p:cNvPr id="397" name="Google Shape;397;p61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Inductor</a:t>
            </a:r>
            <a:endParaRPr/>
          </a:p>
        </p:txBody>
      </p:sp>
      <p:pic>
        <p:nvPicPr>
          <p:cNvPr id="398" name="Google Shape;398;p61"/>
          <p:cNvPicPr preferRelativeResize="0"/>
          <p:nvPr/>
        </p:nvPicPr>
        <p:blipFill rotWithShape="1">
          <a:blip r:embed="rId3">
            <a:alphaModFix/>
          </a:blip>
          <a:srcRect b="21096" l="1702" r="1557" t="2409"/>
          <a:stretch/>
        </p:blipFill>
        <p:spPr>
          <a:xfrm>
            <a:off x="4876600" y="1429525"/>
            <a:ext cx="4128024" cy="18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1"/>
          <p:cNvPicPr preferRelativeResize="0"/>
          <p:nvPr/>
        </p:nvPicPr>
        <p:blipFill rotWithShape="1">
          <a:blip r:embed="rId4">
            <a:alphaModFix/>
          </a:blip>
          <a:srcRect b="40656" l="0" r="0" t="32597"/>
          <a:stretch/>
        </p:blipFill>
        <p:spPr>
          <a:xfrm>
            <a:off x="5750450" y="3996125"/>
            <a:ext cx="2476500" cy="7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2"/>
          <p:cNvSpPr txBox="1"/>
          <p:nvPr>
            <p:ph idx="1" type="body"/>
          </p:nvPr>
        </p:nvSpPr>
        <p:spPr>
          <a:xfrm>
            <a:off x="377525" y="1932000"/>
            <a:ext cx="41946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SzPts val="2700"/>
              <a:buChar char="•"/>
            </a:pPr>
            <a:r>
              <a:rPr lang="en" sz="2700"/>
              <a:t>Safety device which blows when too much current flows through it</a:t>
            </a:r>
            <a:endParaRPr sz="2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405" name="Google Shape;405;p62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Fuse</a:t>
            </a:r>
            <a:endParaRPr/>
          </a:p>
        </p:txBody>
      </p:sp>
      <p:pic>
        <p:nvPicPr>
          <p:cNvPr id="406" name="Google Shape;4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425" y="1741534"/>
            <a:ext cx="2213901" cy="166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225" y="3061322"/>
            <a:ext cx="2665292" cy="1936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idx="1" type="body"/>
          </p:nvPr>
        </p:nvSpPr>
        <p:spPr>
          <a:xfrm>
            <a:off x="377525" y="1932000"/>
            <a:ext cx="44550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Conducts current in one direction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CVD Model: Assume diode conducts infinite current at constant voltage</a:t>
            </a:r>
            <a:endParaRPr/>
          </a:p>
        </p:txBody>
      </p:sp>
      <p:sp>
        <p:nvSpPr>
          <p:cNvPr id="413" name="Google Shape;413;p63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Diode</a:t>
            </a:r>
            <a:endParaRPr/>
          </a:p>
        </p:txBody>
      </p:sp>
      <p:pic>
        <p:nvPicPr>
          <p:cNvPr id="414" name="Google Shape;4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675" y="1287525"/>
            <a:ext cx="2773941" cy="1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3"/>
          <p:cNvPicPr preferRelativeResize="0"/>
          <p:nvPr/>
        </p:nvPicPr>
        <p:blipFill rotWithShape="1">
          <a:blip r:embed="rId4">
            <a:alphaModFix/>
          </a:blip>
          <a:srcRect b="0" l="16404" r="19211" t="51742"/>
          <a:stretch/>
        </p:blipFill>
        <p:spPr>
          <a:xfrm>
            <a:off x="5519675" y="2571750"/>
            <a:ext cx="3320500" cy="243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4"/>
          <p:cNvSpPr txBox="1"/>
          <p:nvPr>
            <p:ph idx="1" type="body"/>
          </p:nvPr>
        </p:nvSpPr>
        <p:spPr>
          <a:xfrm>
            <a:off x="377525" y="1932000"/>
            <a:ext cx="41946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Uses: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Rectification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Reverse Polarity Protection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Light Emitting Diode</a:t>
            </a:r>
            <a:endParaRPr/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Diode</a:t>
            </a:r>
            <a:endParaRPr/>
          </a:p>
        </p:txBody>
      </p:sp>
      <p:pic>
        <p:nvPicPr>
          <p:cNvPr id="422" name="Google Shape;4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000" y="1077400"/>
            <a:ext cx="315277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6000" y="3707375"/>
            <a:ext cx="3152776" cy="988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525" y="1932000"/>
            <a:ext cx="4114451" cy="20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5"/>
          <p:cNvSpPr txBox="1"/>
          <p:nvPr>
            <p:ph idx="1" type="body"/>
          </p:nvPr>
        </p:nvSpPr>
        <p:spPr>
          <a:xfrm>
            <a:off x="377525" y="1932000"/>
            <a:ext cx="50553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3 Terminal Component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Gate, Drain, Source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Voltage signal at gate controls current flow between Source and Drain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Acts as an electronic switch</a:t>
            </a:r>
            <a:endParaRPr/>
          </a:p>
        </p:txBody>
      </p:sp>
      <p:sp>
        <p:nvSpPr>
          <p:cNvPr id="430" name="Google Shape;430;p65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Transistor (MOSFET)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6"/>
          <p:cNvSpPr txBox="1"/>
          <p:nvPr>
            <p:ph idx="1" type="body"/>
          </p:nvPr>
        </p:nvSpPr>
        <p:spPr>
          <a:xfrm>
            <a:off x="377525" y="1932000"/>
            <a:ext cx="50553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Transistors “activate” when the gate-source voltage reaches the threshold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Two types: N- and P-Type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N-Type: source kept at GND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P-Type: source kept at VCC</a:t>
            </a:r>
            <a:endParaRPr sz="2000"/>
          </a:p>
        </p:txBody>
      </p:sp>
      <p:sp>
        <p:nvSpPr>
          <p:cNvPr id="436" name="Google Shape;436;p66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Transistor </a:t>
            </a:r>
            <a:endParaRPr/>
          </a:p>
        </p:txBody>
      </p:sp>
      <p:pic>
        <p:nvPicPr>
          <p:cNvPr id="437" name="Google Shape;43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825" y="1782925"/>
            <a:ext cx="3350875" cy="22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idx="1" type="body"/>
          </p:nvPr>
        </p:nvSpPr>
        <p:spPr>
          <a:xfrm>
            <a:off x="457200" y="1371600"/>
            <a:ext cx="58107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Andrew Roach (RoboNav, Math / CS)</a:t>
            </a:r>
            <a:endParaRPr/>
          </a:p>
        </p:txBody>
      </p:sp>
      <p:sp>
        <p:nvSpPr>
          <p:cNvPr id="150" name="Google Shape;150;p31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Firmware </a:t>
            </a:r>
            <a:r>
              <a:rPr lang="en"/>
              <a:t>Trainers</a:t>
            </a:r>
            <a:endParaRPr/>
          </a:p>
        </p:txBody>
      </p:sp>
      <p:sp>
        <p:nvSpPr>
          <p:cNvPr id="151" name="Google Shape;151;p31"/>
          <p:cNvSpPr txBox="1"/>
          <p:nvPr/>
        </p:nvSpPr>
        <p:spPr>
          <a:xfrm>
            <a:off x="14678525" y="-3609475"/>
            <a:ext cx="73581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31"/>
          <p:cNvPicPr preferRelativeResize="0"/>
          <p:nvPr/>
        </p:nvPicPr>
        <p:blipFill rotWithShape="1">
          <a:blip r:embed="rId3">
            <a:alphaModFix/>
          </a:blip>
          <a:srcRect b="37917" l="47867" r="0" t="6873"/>
          <a:stretch/>
        </p:blipFill>
        <p:spPr>
          <a:xfrm>
            <a:off x="7363925" y="840955"/>
            <a:ext cx="1523725" cy="215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31"/>
          <p:cNvCxnSpPr/>
          <p:nvPr/>
        </p:nvCxnSpPr>
        <p:spPr>
          <a:xfrm flipH="1" rot="10800000">
            <a:off x="6013800" y="1026825"/>
            <a:ext cx="1329900" cy="6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7"/>
          <p:cNvSpPr txBox="1"/>
          <p:nvPr>
            <p:ph idx="1" type="body"/>
          </p:nvPr>
        </p:nvSpPr>
        <p:spPr>
          <a:xfrm>
            <a:off x="377525" y="1474800"/>
            <a:ext cx="40932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00"/>
              <a:t>Digital Logic</a:t>
            </a:r>
            <a:endParaRPr sz="2500"/>
          </a:p>
        </p:txBody>
      </p:sp>
      <p:sp>
        <p:nvSpPr>
          <p:cNvPr id="443" name="Google Shape;443;p67"/>
          <p:cNvSpPr txBox="1"/>
          <p:nvPr>
            <p:ph type="title"/>
          </p:nvPr>
        </p:nvSpPr>
        <p:spPr>
          <a:xfrm>
            <a:off x="377525" y="888375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Transistor Uses</a:t>
            </a:r>
            <a:endParaRPr/>
          </a:p>
        </p:txBody>
      </p:sp>
      <p:sp>
        <p:nvSpPr>
          <p:cNvPr id="444" name="Google Shape;444;p67"/>
          <p:cNvSpPr txBox="1"/>
          <p:nvPr>
            <p:ph idx="1" type="body"/>
          </p:nvPr>
        </p:nvSpPr>
        <p:spPr>
          <a:xfrm>
            <a:off x="4572000" y="1551000"/>
            <a:ext cx="40932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00"/>
              <a:t>Power Amplification</a:t>
            </a:r>
            <a:endParaRPr sz="2500"/>
          </a:p>
        </p:txBody>
      </p:sp>
      <p:pic>
        <p:nvPicPr>
          <p:cNvPr id="445" name="Google Shape;44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388" y="2144275"/>
            <a:ext cx="1753475" cy="28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207" y="2144275"/>
            <a:ext cx="2160773" cy="28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8"/>
          <p:cNvSpPr txBox="1"/>
          <p:nvPr>
            <p:ph idx="1" type="body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your knowledge</a:t>
            </a:r>
            <a:endParaRPr/>
          </a:p>
        </p:txBody>
      </p:sp>
      <p:sp>
        <p:nvSpPr>
          <p:cNvPr id="452" name="Google Shape;452;p68"/>
          <p:cNvSpPr txBox="1"/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Kahoot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9"/>
          <p:cNvSpPr txBox="1"/>
          <p:nvPr>
            <p:ph idx="1" type="subTitle"/>
          </p:nvPr>
        </p:nvSpPr>
        <p:spPr>
          <a:xfrm>
            <a:off x="628650" y="1421344"/>
            <a:ext cx="3910200" cy="46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latin typeface="Roboto Slab"/>
                <a:ea typeface="Roboto Slab"/>
                <a:cs typeface="Roboto Slab"/>
                <a:sym typeface="Roboto Slab"/>
              </a:rPr>
              <a:t>Diodes</a:t>
            </a:r>
            <a:endParaRPr b="0" sz="28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58" name="Google Shape;458;p69"/>
          <p:cNvSpPr txBox="1"/>
          <p:nvPr>
            <p:ph idx="2" type="body"/>
          </p:nvPr>
        </p:nvSpPr>
        <p:spPr>
          <a:xfrm>
            <a:off x="514975" y="1884169"/>
            <a:ext cx="3910200" cy="29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Conducts current primarily in one direction</a:t>
            </a:r>
            <a:endParaRPr sz="2400"/>
          </a:p>
        </p:txBody>
      </p:sp>
      <p:sp>
        <p:nvSpPr>
          <p:cNvPr id="459" name="Google Shape;459;p69"/>
          <p:cNvSpPr txBox="1"/>
          <p:nvPr>
            <p:ph type="title"/>
          </p:nvPr>
        </p:nvSpPr>
        <p:spPr>
          <a:xfrm>
            <a:off x="628650" y="273844"/>
            <a:ext cx="72093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Components</a:t>
            </a:r>
            <a:endParaRPr/>
          </a:p>
        </p:txBody>
      </p:sp>
      <p:sp>
        <p:nvSpPr>
          <p:cNvPr id="460" name="Google Shape;460;p69"/>
          <p:cNvSpPr txBox="1"/>
          <p:nvPr>
            <p:ph idx="3" type="subTitle"/>
          </p:nvPr>
        </p:nvSpPr>
        <p:spPr>
          <a:xfrm>
            <a:off x="4605150" y="1421344"/>
            <a:ext cx="3910200" cy="46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latin typeface="Roboto Slab"/>
                <a:ea typeface="Roboto Slab"/>
                <a:cs typeface="Roboto Slab"/>
                <a:sym typeface="Roboto Slab"/>
              </a:rPr>
              <a:t>Fuses</a:t>
            </a:r>
            <a:endParaRPr b="0" sz="28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61" name="Google Shape;46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400" y="2734112"/>
            <a:ext cx="1712300" cy="1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25" y="3113125"/>
            <a:ext cx="2773941" cy="1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2000" y="2734125"/>
            <a:ext cx="1512925" cy="15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Disciplines</a:t>
            </a:r>
            <a:endParaRPr/>
          </a:p>
        </p:txBody>
      </p:sp>
      <p:sp>
        <p:nvSpPr>
          <p:cNvPr id="159" name="Google Shape;159;p32"/>
          <p:cNvSpPr txBox="1"/>
          <p:nvPr>
            <p:ph idx="1" type="subTitle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difference?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What we do?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Develop PCBs to integrate components (sensors, motors, etc), assemble and test them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System design (power, wiring, safety systems)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What you learn in Electrical Training?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Electrical components and common circuits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Prototyping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Printed Circuit Board (PCB) design using EAGLE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Debugging circuits and soldering</a:t>
            </a:r>
            <a:endParaRPr sz="2000"/>
          </a:p>
        </p:txBody>
      </p:sp>
      <p:sp>
        <p:nvSpPr>
          <p:cNvPr id="165" name="Google Shape;165;p33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What we do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Writes the code to run on PCBs that electrical designs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Implements the low-level functionality for software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What you learn in Firmware Training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Electrical components and common circuits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Prototyping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Microcontroller programming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Communication Protocols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Debugging circuits and soldering</a:t>
            </a:r>
            <a:endParaRPr/>
          </a:p>
        </p:txBody>
      </p:sp>
      <p:sp>
        <p:nvSpPr>
          <p:cNvPr id="171" name="Google Shape;171;p34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Firmware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What we do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Write code that runs (mostly) on “regular” computers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“Autonomy”: Vision, motion planning, decision making, etc.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 little bit of motion control (split between SW/FW teams)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What you learn in Software Training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Basics of C++ and ROS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Robotics concepts for autonomy</a:t>
            </a:r>
            <a:endParaRPr sz="2000"/>
          </a:p>
        </p:txBody>
      </p:sp>
      <p:sp>
        <p:nvSpPr>
          <p:cNvPr id="177" name="Google Shape;177;p35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183" name="Google Shape;183;p36"/>
          <p:cNvSpPr txBox="1"/>
          <p:nvPr>
            <p:ph idx="1" type="subTitle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this work?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boJackets B&amp;W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oboJackets B&amp;W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